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embeddedFontLst>
    <p:embeddedFont>
      <p:font typeface="Gill Sans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gtatVpgakkh0JIthzgb7Nc0qVy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GillSans-bold.fntdata"/><Relationship Id="rId25" Type="http://schemas.openxmlformats.org/officeDocument/2006/relationships/font" Target="fonts/GillSans-regular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2"/>
          <p:cNvSpPr txBox="1"/>
          <p:nvPr>
            <p:ph type="ctrTitle"/>
          </p:nvPr>
        </p:nvSpPr>
        <p:spPr>
          <a:xfrm>
            <a:off x="457200" y="668049"/>
            <a:ext cx="7626795" cy="28419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Gill San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" type="subTitle"/>
          </p:nvPr>
        </p:nvSpPr>
        <p:spPr>
          <a:xfrm>
            <a:off x="457200" y="3602038"/>
            <a:ext cx="7626795" cy="2501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p22"/>
          <p:cNvSpPr txBox="1"/>
          <p:nvPr>
            <p:ph idx="10" type="dt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1" type="ftr"/>
          </p:nvPr>
        </p:nvSpPr>
        <p:spPr>
          <a:xfrm>
            <a:off x="457200" y="1554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2" type="sldNum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"/>
          <p:cNvSpPr txBox="1"/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1"/>
          <p:cNvSpPr txBox="1"/>
          <p:nvPr>
            <p:ph idx="1" type="body"/>
          </p:nvPr>
        </p:nvSpPr>
        <p:spPr>
          <a:xfrm rot="5400000">
            <a:off x="2259593" y="294320"/>
            <a:ext cx="4080250" cy="7685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31"/>
          <p:cNvSpPr txBox="1"/>
          <p:nvPr>
            <p:ph idx="10" type="dt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1"/>
          <p:cNvSpPr txBox="1"/>
          <p:nvPr>
            <p:ph idx="11" type="ftr"/>
          </p:nvPr>
        </p:nvSpPr>
        <p:spPr>
          <a:xfrm>
            <a:off x="457200" y="1554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3" name="Google Shape;123;p3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2746A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746A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24" name="Google Shape;124;p32"/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25" name="Google Shape;125;p32"/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6" name="Google Shape;126;p32"/>
            <p:cNvSpPr/>
            <p:nvPr/>
          </p:nvSpPr>
          <p:spPr>
            <a:xfrm>
              <a:off x="10330568" y="2199078"/>
              <a:ext cx="1195288" cy="1195289"/>
            </a:xfrm>
            <a:custGeom>
              <a:rect b="b" l="l" r="r" t="t"/>
              <a:pathLst>
                <a:path extrusionOk="0" h="6861545" w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rgbClr val="318396">
                <a:alpha val="6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7" name="Google Shape;127;p32"/>
            <p:cNvSpPr/>
            <p:nvPr/>
          </p:nvSpPr>
          <p:spPr>
            <a:xfrm flipH="1" rot="10800000">
              <a:off x="11151383" y="4336822"/>
              <a:ext cx="1040617" cy="1263878"/>
            </a:xfrm>
            <a:custGeom>
              <a:rect b="b" l="l" r="r" t="t"/>
              <a:pathLst>
                <a:path extrusionOk="0" h="1360088" w="1119832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solidFill>
              <a:srgbClr val="3183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8" name="Google Shape;128;p32"/>
            <p:cNvSpPr/>
            <p:nvPr/>
          </p:nvSpPr>
          <p:spPr>
            <a:xfrm>
              <a:off x="11638492" y="2767655"/>
              <a:ext cx="553508" cy="1567713"/>
            </a:xfrm>
            <a:custGeom>
              <a:rect b="b" l="l" r="r" t="t"/>
              <a:pathLst>
                <a:path extrusionOk="0" h="1733435" w="612019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rgbClr val="90CDDA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9" name="Google Shape;129;p32"/>
            <p:cNvSpPr/>
            <p:nvPr/>
          </p:nvSpPr>
          <p:spPr>
            <a:xfrm flipH="1">
              <a:off x="10300855" y="0"/>
              <a:ext cx="1891145" cy="1891145"/>
            </a:xfrm>
            <a:custGeom>
              <a:rect b="b" l="l" r="r" t="t"/>
              <a:pathLst>
                <a:path extrusionOk="0" h="6861545" w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0" name="Google Shape;130;p32"/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rect b="b" l="l" r="r" t="t"/>
              <a:pathLst>
                <a:path extrusionOk="0" h="6861545" w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rgbClr val="3183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31" name="Google Shape;131;p32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rotWithShape="1">
            <a:blip r:embed="rId2">
              <a:alphaModFix amt="6000"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2" name="Google Shape;132;p32"/>
          <p:cNvSpPr txBox="1"/>
          <p:nvPr>
            <p:ph type="title"/>
          </p:nvPr>
        </p:nvSpPr>
        <p:spPr>
          <a:xfrm rot="5400000">
            <a:off x="5866305" y="2108056"/>
            <a:ext cx="5508913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2"/>
          <p:cNvSpPr txBox="1"/>
          <p:nvPr>
            <p:ph idx="1" type="body"/>
          </p:nvPr>
        </p:nvSpPr>
        <p:spPr>
          <a:xfrm rot="5400000">
            <a:off x="1047292" y="77956"/>
            <a:ext cx="5508913" cy="6689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32"/>
          <p:cNvSpPr txBox="1"/>
          <p:nvPr>
            <p:ph idx="10" type="dt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2"/>
          <p:cNvSpPr txBox="1"/>
          <p:nvPr>
            <p:ph idx="11" type="ftr"/>
          </p:nvPr>
        </p:nvSpPr>
        <p:spPr>
          <a:xfrm>
            <a:off x="457200" y="1554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2"/>
          <p:cNvSpPr txBox="1"/>
          <p:nvPr>
            <p:ph idx="12" type="sldNum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 txBox="1"/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" type="body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0" type="dt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1" type="ftr"/>
          </p:nvPr>
        </p:nvSpPr>
        <p:spPr>
          <a:xfrm>
            <a:off x="457200" y="1554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2" type="sldNum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/>
          <p:nvPr>
            <p:ph type="title"/>
          </p:nvPr>
        </p:nvSpPr>
        <p:spPr>
          <a:xfrm>
            <a:off x="457200" y="668050"/>
            <a:ext cx="7673389" cy="38165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Gill San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" type="body"/>
          </p:nvPr>
        </p:nvSpPr>
        <p:spPr>
          <a:xfrm>
            <a:off x="457200" y="4589463"/>
            <a:ext cx="767338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24"/>
          <p:cNvSpPr txBox="1"/>
          <p:nvPr>
            <p:ph idx="10" type="dt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11" type="ftr"/>
          </p:nvPr>
        </p:nvSpPr>
        <p:spPr>
          <a:xfrm>
            <a:off x="457200" y="1554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4"/>
          <p:cNvSpPr txBox="1"/>
          <p:nvPr>
            <p:ph idx="12" type="sldNum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" name="Google Shape;44;p2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2746A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746A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5" name="Google Shape;45;p25"/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46" name="Google Shape;46;p25"/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7" name="Google Shape;47;p25"/>
            <p:cNvSpPr/>
            <p:nvPr/>
          </p:nvSpPr>
          <p:spPr>
            <a:xfrm flipH="1" rot="10800000">
              <a:off x="11151383" y="4336822"/>
              <a:ext cx="1040617" cy="1263878"/>
            </a:xfrm>
            <a:custGeom>
              <a:rect b="b" l="l" r="r" t="t"/>
              <a:pathLst>
                <a:path extrusionOk="0" h="1360088" w="1119832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solidFill>
              <a:srgbClr val="3183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8" name="Google Shape;48;p25"/>
            <p:cNvSpPr/>
            <p:nvPr/>
          </p:nvSpPr>
          <p:spPr>
            <a:xfrm>
              <a:off x="11638492" y="2767655"/>
              <a:ext cx="553508" cy="1567713"/>
            </a:xfrm>
            <a:custGeom>
              <a:rect b="b" l="l" r="r" t="t"/>
              <a:pathLst>
                <a:path extrusionOk="0" h="1733435" w="612019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rgbClr val="90CDDA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9" name="Google Shape;49;p25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rotWithShape="1">
            <a:blip r:embed="rId2">
              <a:alphaModFix amt="6000"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" name="Google Shape;50;p25"/>
          <p:cNvSpPr txBox="1"/>
          <p:nvPr>
            <p:ph type="title"/>
          </p:nvPr>
        </p:nvSpPr>
        <p:spPr>
          <a:xfrm>
            <a:off x="457200" y="668049"/>
            <a:ext cx="10451534" cy="15917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" type="body"/>
          </p:nvPr>
        </p:nvSpPr>
        <p:spPr>
          <a:xfrm>
            <a:off x="457200" y="2341329"/>
            <a:ext cx="5562600" cy="38356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2" type="body"/>
          </p:nvPr>
        </p:nvSpPr>
        <p:spPr>
          <a:xfrm>
            <a:off x="6172200" y="2341329"/>
            <a:ext cx="4736534" cy="38356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0" type="dt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5"/>
          <p:cNvSpPr txBox="1"/>
          <p:nvPr>
            <p:ph idx="11" type="ftr"/>
          </p:nvPr>
        </p:nvSpPr>
        <p:spPr>
          <a:xfrm>
            <a:off x="457200" y="1554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12" type="sldNum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showMasterSp="0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" name="Google Shape;58;p2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2746A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746A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59" name="Google Shape;59;p26"/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60" name="Google Shape;60;p26"/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1" name="Google Shape;61;p26"/>
            <p:cNvSpPr/>
            <p:nvPr/>
          </p:nvSpPr>
          <p:spPr>
            <a:xfrm flipH="1" rot="10800000">
              <a:off x="11151383" y="4336822"/>
              <a:ext cx="1040617" cy="1263878"/>
            </a:xfrm>
            <a:custGeom>
              <a:rect b="b" l="l" r="r" t="t"/>
              <a:pathLst>
                <a:path extrusionOk="0" h="1360088" w="1119832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solidFill>
              <a:srgbClr val="3183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2" name="Google Shape;62;p26"/>
            <p:cNvSpPr/>
            <p:nvPr/>
          </p:nvSpPr>
          <p:spPr>
            <a:xfrm>
              <a:off x="11638492" y="2767655"/>
              <a:ext cx="553508" cy="1567713"/>
            </a:xfrm>
            <a:custGeom>
              <a:rect b="b" l="l" r="r" t="t"/>
              <a:pathLst>
                <a:path extrusionOk="0" h="1733435" w="612019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rgbClr val="90CDDA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63" name="Google Shape;63;p26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rotWithShape="1">
            <a:blip r:embed="rId2">
              <a:alphaModFix amt="6000"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" name="Google Shape;64;p26"/>
          <p:cNvSpPr txBox="1"/>
          <p:nvPr>
            <p:ph type="title"/>
          </p:nvPr>
        </p:nvSpPr>
        <p:spPr>
          <a:xfrm>
            <a:off x="457200" y="668049"/>
            <a:ext cx="10450629" cy="13255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6"/>
          <p:cNvSpPr txBox="1"/>
          <p:nvPr>
            <p:ph idx="1" type="body"/>
          </p:nvPr>
        </p:nvSpPr>
        <p:spPr>
          <a:xfrm>
            <a:off x="457086" y="2182814"/>
            <a:ext cx="502151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6" name="Google Shape;66;p26"/>
          <p:cNvSpPr txBox="1"/>
          <p:nvPr>
            <p:ph idx="2" type="body"/>
          </p:nvPr>
        </p:nvSpPr>
        <p:spPr>
          <a:xfrm>
            <a:off x="457086" y="3115949"/>
            <a:ext cx="5021512" cy="3073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3" type="body"/>
          </p:nvPr>
        </p:nvSpPr>
        <p:spPr>
          <a:xfrm>
            <a:off x="5890597" y="2182814"/>
            <a:ext cx="501723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" name="Google Shape;68;p26"/>
          <p:cNvSpPr txBox="1"/>
          <p:nvPr>
            <p:ph idx="4" type="body"/>
          </p:nvPr>
        </p:nvSpPr>
        <p:spPr>
          <a:xfrm>
            <a:off x="5890597" y="3115949"/>
            <a:ext cx="5017232" cy="3073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26"/>
          <p:cNvSpPr txBox="1"/>
          <p:nvPr>
            <p:ph idx="10" type="dt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1" type="ftr"/>
          </p:nvPr>
        </p:nvSpPr>
        <p:spPr>
          <a:xfrm>
            <a:off x="457200" y="1554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2" type="sldNum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/>
          <p:nvPr>
            <p:ph type="title"/>
          </p:nvPr>
        </p:nvSpPr>
        <p:spPr>
          <a:xfrm>
            <a:off x="457200" y="668049"/>
            <a:ext cx="7685037" cy="13638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7"/>
          <p:cNvSpPr txBox="1"/>
          <p:nvPr>
            <p:ph idx="10" type="dt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7"/>
          <p:cNvSpPr txBox="1"/>
          <p:nvPr>
            <p:ph idx="11" type="ftr"/>
          </p:nvPr>
        </p:nvSpPr>
        <p:spPr>
          <a:xfrm>
            <a:off x="457200" y="1554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2" type="sldNum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8"/>
          <p:cNvSpPr txBox="1"/>
          <p:nvPr>
            <p:ph idx="10" type="dt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1" type="ftr"/>
          </p:nvPr>
        </p:nvSpPr>
        <p:spPr>
          <a:xfrm>
            <a:off x="457200" y="1554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8"/>
          <p:cNvSpPr txBox="1"/>
          <p:nvPr>
            <p:ph idx="12" type="sldNum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3" name="Google Shape;83;p2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2746A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746A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84" name="Google Shape;84;p29"/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85" name="Google Shape;85;p29"/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6" name="Google Shape;86;p29"/>
            <p:cNvSpPr/>
            <p:nvPr/>
          </p:nvSpPr>
          <p:spPr>
            <a:xfrm>
              <a:off x="10330568" y="2199078"/>
              <a:ext cx="1195288" cy="1195289"/>
            </a:xfrm>
            <a:custGeom>
              <a:rect b="b" l="l" r="r" t="t"/>
              <a:pathLst>
                <a:path extrusionOk="0" h="6861545" w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rgbClr val="318396">
                <a:alpha val="6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7" name="Google Shape;87;p29"/>
            <p:cNvSpPr/>
            <p:nvPr/>
          </p:nvSpPr>
          <p:spPr>
            <a:xfrm flipH="1" rot="10800000">
              <a:off x="11151383" y="4336822"/>
              <a:ext cx="1040617" cy="1263878"/>
            </a:xfrm>
            <a:custGeom>
              <a:rect b="b" l="l" r="r" t="t"/>
              <a:pathLst>
                <a:path extrusionOk="0" h="1360088" w="1119832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solidFill>
              <a:srgbClr val="3183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8" name="Google Shape;88;p29"/>
            <p:cNvSpPr/>
            <p:nvPr/>
          </p:nvSpPr>
          <p:spPr>
            <a:xfrm>
              <a:off x="11638492" y="2767655"/>
              <a:ext cx="553508" cy="1567713"/>
            </a:xfrm>
            <a:custGeom>
              <a:rect b="b" l="l" r="r" t="t"/>
              <a:pathLst>
                <a:path extrusionOk="0" h="1733435" w="612019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rgbClr val="90CDDA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9" name="Google Shape;89;p29"/>
            <p:cNvSpPr/>
            <p:nvPr/>
          </p:nvSpPr>
          <p:spPr>
            <a:xfrm flipH="1">
              <a:off x="10300855" y="0"/>
              <a:ext cx="1891145" cy="1891145"/>
            </a:xfrm>
            <a:custGeom>
              <a:rect b="b" l="l" r="r" t="t"/>
              <a:pathLst>
                <a:path extrusionOk="0" h="6861545" w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0" name="Google Shape;90;p29"/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rect b="b" l="l" r="r" t="t"/>
              <a:pathLst>
                <a:path extrusionOk="0" h="6861545" w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rgbClr val="3183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91" name="Google Shape;91;p29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rotWithShape="1">
            <a:blip r:embed="rId2">
              <a:alphaModFix amt="6000"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2" name="Google Shape;92;p29"/>
          <p:cNvSpPr txBox="1"/>
          <p:nvPr>
            <p:ph type="title"/>
          </p:nvPr>
        </p:nvSpPr>
        <p:spPr>
          <a:xfrm>
            <a:off x="457200" y="668049"/>
            <a:ext cx="4314825" cy="19578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9"/>
          <p:cNvSpPr txBox="1"/>
          <p:nvPr>
            <p:ph idx="1" type="body"/>
          </p:nvPr>
        </p:nvSpPr>
        <p:spPr>
          <a:xfrm>
            <a:off x="5183188" y="668049"/>
            <a:ext cx="4875212" cy="52312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94" name="Google Shape;94;p29"/>
          <p:cNvSpPr txBox="1"/>
          <p:nvPr>
            <p:ph idx="2" type="body"/>
          </p:nvPr>
        </p:nvSpPr>
        <p:spPr>
          <a:xfrm>
            <a:off x="457200" y="2749024"/>
            <a:ext cx="4314825" cy="3119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5" name="Google Shape;95;p29"/>
          <p:cNvSpPr txBox="1"/>
          <p:nvPr>
            <p:ph idx="10" type="dt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9"/>
          <p:cNvSpPr txBox="1"/>
          <p:nvPr>
            <p:ph idx="11" type="ftr"/>
          </p:nvPr>
        </p:nvSpPr>
        <p:spPr>
          <a:xfrm>
            <a:off x="457200" y="1554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9"/>
          <p:cNvSpPr txBox="1"/>
          <p:nvPr>
            <p:ph idx="12" type="sldNum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0" name="Google Shape;100;p3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2746A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746A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01" name="Google Shape;101;p30"/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02" name="Google Shape;102;p30"/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3" name="Google Shape;103;p30"/>
            <p:cNvSpPr/>
            <p:nvPr/>
          </p:nvSpPr>
          <p:spPr>
            <a:xfrm>
              <a:off x="10330568" y="2199078"/>
              <a:ext cx="1195288" cy="1195289"/>
            </a:xfrm>
            <a:custGeom>
              <a:rect b="b" l="l" r="r" t="t"/>
              <a:pathLst>
                <a:path extrusionOk="0" h="6861545" w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rgbClr val="318396">
                <a:alpha val="6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4" name="Google Shape;104;p30"/>
            <p:cNvSpPr/>
            <p:nvPr/>
          </p:nvSpPr>
          <p:spPr>
            <a:xfrm flipH="1" rot="10800000">
              <a:off x="11151383" y="4336822"/>
              <a:ext cx="1040617" cy="1263878"/>
            </a:xfrm>
            <a:custGeom>
              <a:rect b="b" l="l" r="r" t="t"/>
              <a:pathLst>
                <a:path extrusionOk="0" h="1360088" w="1119832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solidFill>
              <a:srgbClr val="3183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5" name="Google Shape;105;p30"/>
            <p:cNvSpPr/>
            <p:nvPr/>
          </p:nvSpPr>
          <p:spPr>
            <a:xfrm>
              <a:off x="11638492" y="2767655"/>
              <a:ext cx="553508" cy="1567713"/>
            </a:xfrm>
            <a:custGeom>
              <a:rect b="b" l="l" r="r" t="t"/>
              <a:pathLst>
                <a:path extrusionOk="0" h="1733435" w="612019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rgbClr val="90CDDA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6" name="Google Shape;106;p30"/>
            <p:cNvSpPr/>
            <p:nvPr/>
          </p:nvSpPr>
          <p:spPr>
            <a:xfrm flipH="1">
              <a:off x="10300855" y="0"/>
              <a:ext cx="1891145" cy="1891145"/>
            </a:xfrm>
            <a:custGeom>
              <a:rect b="b" l="l" r="r" t="t"/>
              <a:pathLst>
                <a:path extrusionOk="0" h="6861545" w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7" name="Google Shape;107;p30"/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rect b="b" l="l" r="r" t="t"/>
              <a:pathLst>
                <a:path extrusionOk="0" h="6861545" w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rgbClr val="3183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08" name="Google Shape;108;p30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rotWithShape="1">
            <a:blip r:embed="rId2">
              <a:alphaModFix amt="6000"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9" name="Google Shape;109;p30"/>
          <p:cNvSpPr txBox="1"/>
          <p:nvPr>
            <p:ph type="title"/>
          </p:nvPr>
        </p:nvSpPr>
        <p:spPr>
          <a:xfrm>
            <a:off x="457200" y="668049"/>
            <a:ext cx="4314825" cy="22357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  <a:defRPr sz="4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0"/>
          <p:cNvSpPr/>
          <p:nvPr>
            <p:ph idx="2" type="pic"/>
          </p:nvPr>
        </p:nvSpPr>
        <p:spPr>
          <a:xfrm>
            <a:off x="5183188" y="668049"/>
            <a:ext cx="4958436" cy="5231253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30"/>
          <p:cNvSpPr txBox="1"/>
          <p:nvPr>
            <p:ph idx="1" type="body"/>
          </p:nvPr>
        </p:nvSpPr>
        <p:spPr>
          <a:xfrm>
            <a:off x="457200" y="2941222"/>
            <a:ext cx="4314825" cy="2927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2" name="Google Shape;112;p30"/>
          <p:cNvSpPr txBox="1"/>
          <p:nvPr>
            <p:ph idx="10" type="dt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0"/>
          <p:cNvSpPr txBox="1"/>
          <p:nvPr>
            <p:ph idx="11" type="ftr"/>
          </p:nvPr>
        </p:nvSpPr>
        <p:spPr>
          <a:xfrm>
            <a:off x="457200" y="1554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0"/>
          <p:cNvSpPr txBox="1"/>
          <p:nvPr>
            <p:ph idx="12" type="sldNum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Google Shape;11;p2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2746A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746A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2" name="Google Shape;12;p21"/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3" name="Google Shape;13;p21"/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" name="Google Shape;14;p21"/>
            <p:cNvSpPr/>
            <p:nvPr/>
          </p:nvSpPr>
          <p:spPr>
            <a:xfrm>
              <a:off x="8385871" y="0"/>
              <a:ext cx="2955657" cy="679194"/>
            </a:xfrm>
            <a:custGeom>
              <a:rect b="b" l="l" r="r" t="t"/>
              <a:pathLst>
                <a:path extrusionOk="0" h="679194" w="2955657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rgbClr val="90CDDA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" name="Google Shape;15;p21"/>
            <p:cNvSpPr/>
            <p:nvPr/>
          </p:nvSpPr>
          <p:spPr>
            <a:xfrm>
              <a:off x="8351565" y="4121414"/>
              <a:ext cx="3266317" cy="2736586"/>
            </a:xfrm>
            <a:custGeom>
              <a:rect b="b" l="l" r="r" t="t"/>
              <a:pathLst>
                <a:path extrusionOk="0" h="2736586" w="3266317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rgbClr val="90CDDA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" name="Google Shape;16;p21"/>
            <p:cNvSpPr/>
            <p:nvPr/>
          </p:nvSpPr>
          <p:spPr>
            <a:xfrm>
              <a:off x="11755674" y="3386384"/>
              <a:ext cx="436325" cy="1309674"/>
            </a:xfrm>
            <a:custGeom>
              <a:rect b="b" l="l" r="r" t="t"/>
              <a:pathLst>
                <a:path extrusionOk="0" h="1433600" w="477612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solidFill>
              <a:srgbClr val="84D97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" name="Google Shape;17;p21"/>
            <p:cNvSpPr/>
            <p:nvPr/>
          </p:nvSpPr>
          <p:spPr>
            <a:xfrm>
              <a:off x="8385870" y="791588"/>
              <a:ext cx="3232012" cy="3232012"/>
            </a:xfrm>
            <a:custGeom>
              <a:rect b="b" l="l" r="r" t="t"/>
              <a:pathLst>
                <a:path extrusionOk="0" h="6861545" w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rgbClr val="3183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8" name="Google Shape;18;p21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rotWithShape="1">
            <a:blip r:embed="rId1">
              <a:alphaModFix amt="6000"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Google Shape;19;p21"/>
          <p:cNvSpPr txBox="1"/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  <a:defRPr b="0" i="0" sz="4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" name="Google Shape;20;p21"/>
          <p:cNvSpPr txBox="1"/>
          <p:nvPr>
            <p:ph idx="1" type="body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1" name="Google Shape;21;p21"/>
          <p:cNvSpPr txBox="1"/>
          <p:nvPr>
            <p:ph idx="10" type="dt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2" name="Google Shape;22;p21"/>
          <p:cNvSpPr txBox="1"/>
          <p:nvPr>
            <p:ph idx="11" type="ftr"/>
          </p:nvPr>
        </p:nvSpPr>
        <p:spPr>
          <a:xfrm>
            <a:off x="457200" y="15544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3" name="Google Shape;23;p21"/>
          <p:cNvSpPr txBox="1"/>
          <p:nvPr>
            <p:ph idx="12" type="sldNum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000" u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000" u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000" u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000" u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000" u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000" u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000" u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000" u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000" u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30.png"/><Relationship Id="rId5" Type="http://schemas.openxmlformats.org/officeDocument/2006/relationships/image" Target="../media/image6.png"/><Relationship Id="rId6" Type="http://schemas.openxmlformats.org/officeDocument/2006/relationships/image" Target="../media/image19.png"/><Relationship Id="rId7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youtube.com/watch?v=_L39rN6gz7Y" TargetMode="External"/><Relationship Id="rId4" Type="http://schemas.openxmlformats.org/officeDocument/2006/relationships/hyperlink" Target="https://www.youtube.com/watch?v=J4Wdy0Wc_xQ" TargetMode="External"/><Relationship Id="rId5" Type="http://schemas.openxmlformats.org/officeDocument/2006/relationships/hyperlink" Target="https://www.kaggle.com/learn/intro-to-machine-learning" TargetMode="External"/><Relationship Id="rId6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hyperlink" Target="http://yann.lecun.com/exdb/mnist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2" name="Google Shape;142;p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2746A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746A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3" name="Google Shape;143;p1"/>
          <p:cNvSpPr/>
          <p:nvPr/>
        </p:nvSpPr>
        <p:spPr>
          <a:xfrm>
            <a:off x="-3047" y="-1"/>
            <a:ext cx="12195047" cy="6858000"/>
          </a:xfrm>
          <a:prstGeom prst="rect">
            <a:avLst/>
          </a:prstGeom>
          <a:blipFill rotWithShape="1">
            <a:blip r:embed="rId3">
              <a:alphaModFix amt="6000"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4" name="Google Shape;144;p1"/>
          <p:cNvSpPr txBox="1"/>
          <p:nvPr>
            <p:ph type="ctrTitle"/>
          </p:nvPr>
        </p:nvSpPr>
        <p:spPr>
          <a:xfrm>
            <a:off x="457200" y="676656"/>
            <a:ext cx="3277432" cy="30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Gill Sans"/>
              <a:buNone/>
            </a:pPr>
            <a:r>
              <a:rPr lang="en-US"/>
              <a:t>The Machine Learning Problem</a:t>
            </a:r>
            <a:endParaRPr/>
          </a:p>
        </p:txBody>
      </p:sp>
      <p:sp>
        <p:nvSpPr>
          <p:cNvPr id="145" name="Google Shape;145;p1"/>
          <p:cNvSpPr txBox="1"/>
          <p:nvPr>
            <p:ph idx="1" type="subTitle"/>
          </p:nvPr>
        </p:nvSpPr>
        <p:spPr>
          <a:xfrm>
            <a:off x="457200" y="3840481"/>
            <a:ext cx="3277432" cy="2347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46" name="Google Shape;146;p1"/>
          <p:cNvPicPr preferRelativeResize="0"/>
          <p:nvPr/>
        </p:nvPicPr>
        <p:blipFill rotWithShape="1">
          <a:blip r:embed="rId4">
            <a:alphaModFix/>
          </a:blip>
          <a:srcRect b="-1" l="3938" r="-1" t="0"/>
          <a:stretch/>
        </p:blipFill>
        <p:spPr>
          <a:xfrm>
            <a:off x="3957208" y="10"/>
            <a:ext cx="8234792" cy="6857990"/>
          </a:xfrm>
          <a:custGeom>
            <a:rect b="b" l="l" r="r" t="t"/>
            <a:pathLst>
              <a:path extrusionOk="0" h="6821666" w="8234792">
                <a:moveTo>
                  <a:pt x="2322410" y="0"/>
                </a:moveTo>
                <a:lnTo>
                  <a:pt x="8234792" y="0"/>
                </a:lnTo>
                <a:lnTo>
                  <a:pt x="8234792" y="4503719"/>
                </a:lnTo>
                <a:lnTo>
                  <a:pt x="8215888" y="4629599"/>
                </a:lnTo>
                <a:cubicBezTo>
                  <a:pt x="8049795" y="5454493"/>
                  <a:pt x="7647096" y="6191792"/>
                  <a:pt x="7082996" y="6765066"/>
                </a:cubicBezTo>
                <a:lnTo>
                  <a:pt x="7021717" y="6821666"/>
                </a:lnTo>
                <a:lnTo>
                  <a:pt x="0" y="6821666"/>
                </a:lnTo>
                <a:lnTo>
                  <a:pt x="0" y="3790727"/>
                </a:lnTo>
                <a:cubicBezTo>
                  <a:pt x="0" y="2186928"/>
                  <a:pt x="879517" y="791919"/>
                  <a:pt x="2175128" y="76659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5" name="Google Shape;265;p1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2746A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746A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6" name="Google Shape;266;p10"/>
          <p:cNvSpPr/>
          <p:nvPr/>
        </p:nvSpPr>
        <p:spPr>
          <a:xfrm>
            <a:off x="5291818" y="16444"/>
            <a:ext cx="6893328" cy="6846993"/>
          </a:xfrm>
          <a:custGeom>
            <a:rect b="b" l="l" r="r" t="t"/>
            <a:pathLst>
              <a:path extrusionOk="0" h="6861545" w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rgbClr val="F7F7F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7" name="Google Shape;267;p10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rotWithShape="1">
            <a:blip r:embed="rId3">
              <a:alphaModFix amt="6000"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8" name="Google Shape;268;p10"/>
          <p:cNvSpPr txBox="1"/>
          <p:nvPr>
            <p:ph type="title"/>
          </p:nvPr>
        </p:nvSpPr>
        <p:spPr>
          <a:xfrm>
            <a:off x="457200" y="758952"/>
            <a:ext cx="464072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</a:pPr>
            <a:r>
              <a:rPr lang="en-US"/>
              <a:t>Computer Vision Problem</a:t>
            </a:r>
            <a:endParaRPr/>
          </a:p>
        </p:txBody>
      </p:sp>
      <p:sp>
        <p:nvSpPr>
          <p:cNvPr id="269" name="Google Shape;269;p10"/>
          <p:cNvSpPr txBox="1"/>
          <p:nvPr>
            <p:ph idx="1" type="body"/>
          </p:nvPr>
        </p:nvSpPr>
        <p:spPr>
          <a:xfrm>
            <a:off x="457200" y="2286000"/>
            <a:ext cx="4640729" cy="3887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Data: Images, Videos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Pattern: Spatial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Tasks: Many….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70" name="Google Shape;27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5602" y="2128671"/>
            <a:ext cx="6119198" cy="2600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6" name="Google Shape;276;p1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2746A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746A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7" name="Google Shape;277;p11"/>
          <p:cNvSpPr/>
          <p:nvPr/>
        </p:nvSpPr>
        <p:spPr>
          <a:xfrm>
            <a:off x="5291818" y="16444"/>
            <a:ext cx="6893328" cy="6846993"/>
          </a:xfrm>
          <a:custGeom>
            <a:rect b="b" l="l" r="r" t="t"/>
            <a:pathLst>
              <a:path extrusionOk="0" h="6861545" w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rgbClr val="F7F7F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8" name="Google Shape;278;p11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rotWithShape="1">
            <a:blip r:embed="rId3">
              <a:alphaModFix amt="6000"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9" name="Google Shape;279;p11"/>
          <p:cNvSpPr txBox="1"/>
          <p:nvPr>
            <p:ph type="title"/>
          </p:nvPr>
        </p:nvSpPr>
        <p:spPr>
          <a:xfrm>
            <a:off x="457200" y="758952"/>
            <a:ext cx="464072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n-US"/>
              <a:t>Natural Language Processing Problem</a:t>
            </a:r>
            <a:endParaRPr/>
          </a:p>
        </p:txBody>
      </p:sp>
      <p:sp>
        <p:nvSpPr>
          <p:cNvPr id="280" name="Google Shape;280;p11"/>
          <p:cNvSpPr txBox="1"/>
          <p:nvPr>
            <p:ph idx="1" type="body"/>
          </p:nvPr>
        </p:nvSpPr>
        <p:spPr>
          <a:xfrm>
            <a:off x="457200" y="2286000"/>
            <a:ext cx="4640729" cy="3887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Data: Speech, Texts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Pattern: Sequential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Tasks: Many …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81" name="Google Shape;28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9476" y="1878007"/>
            <a:ext cx="5825324" cy="3101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7" name="Google Shape;287;p1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2746A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746A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8" name="Google Shape;288;p12"/>
          <p:cNvSpPr/>
          <p:nvPr/>
        </p:nvSpPr>
        <p:spPr>
          <a:xfrm>
            <a:off x="5291818" y="16444"/>
            <a:ext cx="6893328" cy="6846993"/>
          </a:xfrm>
          <a:custGeom>
            <a:rect b="b" l="l" r="r" t="t"/>
            <a:pathLst>
              <a:path extrusionOk="0" h="6861545" w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rgbClr val="F7F7F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9" name="Google Shape;289;p12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rotWithShape="1">
            <a:blip r:embed="rId3">
              <a:alphaModFix amt="6000"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0" name="Google Shape;290;p12"/>
          <p:cNvSpPr txBox="1"/>
          <p:nvPr>
            <p:ph type="title"/>
          </p:nvPr>
        </p:nvSpPr>
        <p:spPr>
          <a:xfrm>
            <a:off x="457200" y="758952"/>
            <a:ext cx="464072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</a:pPr>
            <a:r>
              <a:rPr lang="en-US"/>
              <a:t>Sequence to Sequence Problem</a:t>
            </a:r>
            <a:endParaRPr/>
          </a:p>
        </p:txBody>
      </p:sp>
      <p:sp>
        <p:nvSpPr>
          <p:cNvPr id="291" name="Google Shape;291;p12"/>
          <p:cNvSpPr txBox="1"/>
          <p:nvPr>
            <p:ph idx="1" type="body"/>
          </p:nvPr>
        </p:nvSpPr>
        <p:spPr>
          <a:xfrm>
            <a:off x="457200" y="2286000"/>
            <a:ext cx="4640729" cy="3887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Data: Texts, Speech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Pattern: Sequential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Tasks: Many …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descr="A picture containing diagram&#10;&#10;Description automatically generated" id="292" name="Google Shape;29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4515" y="2223809"/>
            <a:ext cx="6227934" cy="2242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8" name="Google Shape;298;p1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2746A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746A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99" name="Google Shape;299;p13"/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300" name="Google Shape;300;p13"/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8385871" y="0"/>
              <a:ext cx="2955657" cy="679194"/>
            </a:xfrm>
            <a:custGeom>
              <a:rect b="b" l="l" r="r" t="t"/>
              <a:pathLst>
                <a:path extrusionOk="0" h="679194" w="2955657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rgbClr val="90CDDA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8351565" y="4121414"/>
              <a:ext cx="3266317" cy="2736586"/>
            </a:xfrm>
            <a:custGeom>
              <a:rect b="b" l="l" r="r" t="t"/>
              <a:pathLst>
                <a:path extrusionOk="0" h="2736586" w="3266317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rgbClr val="90CDDA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11755674" y="3386384"/>
              <a:ext cx="436325" cy="1309674"/>
            </a:xfrm>
            <a:custGeom>
              <a:rect b="b" l="l" r="r" t="t"/>
              <a:pathLst>
                <a:path extrusionOk="0" h="1433600" w="477612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solidFill>
              <a:srgbClr val="84D97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8385870" y="791588"/>
              <a:ext cx="3232012" cy="3232012"/>
            </a:xfrm>
            <a:custGeom>
              <a:rect b="b" l="l" r="r" t="t"/>
              <a:pathLst>
                <a:path extrusionOk="0" h="6861545" w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rgbClr val="3183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05" name="Google Shape;305;p13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rotWithShape="1">
            <a:blip r:embed="rId3">
              <a:alphaModFix amt="6000"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6" name="Google Shape;306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7" name="Google Shape;307;p1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2746A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746A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8" name="Google Shape;308;p13"/>
          <p:cNvSpPr/>
          <p:nvPr/>
        </p:nvSpPr>
        <p:spPr>
          <a:xfrm>
            <a:off x="-3047" y="-1"/>
            <a:ext cx="12195047" cy="6858000"/>
          </a:xfrm>
          <a:prstGeom prst="rect">
            <a:avLst/>
          </a:prstGeom>
          <a:blipFill rotWithShape="1">
            <a:blip r:embed="rId3">
              <a:alphaModFix amt="6000"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9" name="Google Shape;309;p13"/>
          <p:cNvSpPr txBox="1"/>
          <p:nvPr>
            <p:ph type="title"/>
          </p:nvPr>
        </p:nvSpPr>
        <p:spPr>
          <a:xfrm>
            <a:off x="457200" y="676656"/>
            <a:ext cx="3277432" cy="30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Gill Sans"/>
              <a:buNone/>
            </a:pPr>
            <a:r>
              <a:rPr lang="en-US" sz="3400"/>
              <a:t>PapersWithCode</a:t>
            </a:r>
            <a:endParaRPr/>
          </a:p>
        </p:txBody>
      </p:sp>
      <p:pic>
        <p:nvPicPr>
          <p:cNvPr descr="Graphical user interface, application, website&#10;&#10;Description automatically generated" id="310" name="Google Shape;310;p13"/>
          <p:cNvPicPr preferRelativeResize="0"/>
          <p:nvPr/>
        </p:nvPicPr>
        <p:blipFill rotWithShape="1">
          <a:blip r:embed="rId4">
            <a:alphaModFix/>
          </a:blip>
          <a:srcRect b="2" l="0" r="6943" t="0"/>
          <a:stretch/>
        </p:blipFill>
        <p:spPr>
          <a:xfrm>
            <a:off x="3957208" y="10"/>
            <a:ext cx="8234792" cy="6857990"/>
          </a:xfrm>
          <a:custGeom>
            <a:rect b="b" l="l" r="r" t="t"/>
            <a:pathLst>
              <a:path extrusionOk="0" h="6821666" w="8234792">
                <a:moveTo>
                  <a:pt x="2322410" y="0"/>
                </a:moveTo>
                <a:lnTo>
                  <a:pt x="8234792" y="0"/>
                </a:lnTo>
                <a:lnTo>
                  <a:pt x="8234792" y="4503719"/>
                </a:lnTo>
                <a:lnTo>
                  <a:pt x="8215888" y="4629599"/>
                </a:lnTo>
                <a:cubicBezTo>
                  <a:pt x="8049795" y="5454493"/>
                  <a:pt x="7647096" y="6191792"/>
                  <a:pt x="7082996" y="6765066"/>
                </a:cubicBezTo>
                <a:lnTo>
                  <a:pt x="7021717" y="6821666"/>
                </a:lnTo>
                <a:lnTo>
                  <a:pt x="0" y="6821666"/>
                </a:lnTo>
                <a:lnTo>
                  <a:pt x="0" y="3790727"/>
                </a:lnTo>
                <a:cubicBezTo>
                  <a:pt x="0" y="2186928"/>
                  <a:pt x="879517" y="791919"/>
                  <a:pt x="2175128" y="76659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6" name="Google Shape;316;p1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2746A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746A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17" name="Google Shape;317;p14"/>
          <p:cNvGrpSpPr/>
          <p:nvPr/>
        </p:nvGrpSpPr>
        <p:grpSpPr>
          <a:xfrm>
            <a:off x="2231143" y="0"/>
            <a:ext cx="9960857" cy="6836857"/>
            <a:chOff x="2189580" y="0"/>
            <a:chExt cx="9960857" cy="6836857"/>
          </a:xfrm>
        </p:grpSpPr>
        <p:sp>
          <p:nvSpPr>
            <p:cNvPr id="318" name="Google Shape;318;p14"/>
            <p:cNvSpPr/>
            <p:nvPr/>
          </p:nvSpPr>
          <p:spPr>
            <a:xfrm>
              <a:off x="7015718" y="1723281"/>
              <a:ext cx="5113576" cy="5113576"/>
            </a:xfrm>
            <a:custGeom>
              <a:rect b="b" l="l" r="r" t="t"/>
              <a:pathLst>
                <a:path extrusionOk="0" h="6861545" w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rgbClr val="FFFFFF"/>
            </a:solidFill>
            <a:ln cap="flat" cmpd="sng" w="38100">
              <a:solidFill>
                <a:srgbClr val="F7F7F7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9" name="Google Shape;319;p14"/>
            <p:cNvSpPr/>
            <p:nvPr/>
          </p:nvSpPr>
          <p:spPr>
            <a:xfrm rot="-5592540">
              <a:off x="8912226" y="21507"/>
              <a:ext cx="958174" cy="1460307"/>
            </a:xfrm>
            <a:custGeom>
              <a:rect b="b" l="l" r="r" t="t"/>
              <a:pathLst>
                <a:path extrusionOk="0" h="6532054" w="3413378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solidFill>
              <a:srgbClr val="3183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7746265" y="1054209"/>
              <a:ext cx="296462" cy="29646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10540326" y="0"/>
              <a:ext cx="1610111" cy="2327087"/>
            </a:xfrm>
            <a:custGeom>
              <a:rect b="b" l="l" r="r" t="t"/>
              <a:pathLst>
                <a:path extrusionOk="0" h="2327087" w="1610111">
                  <a:moveTo>
                    <a:pt x="0" y="0"/>
                  </a:moveTo>
                  <a:lnTo>
                    <a:pt x="1610111" y="0"/>
                  </a:lnTo>
                  <a:lnTo>
                    <a:pt x="1610111" y="2324325"/>
                  </a:lnTo>
                  <a:lnTo>
                    <a:pt x="1606169" y="2327087"/>
                  </a:lnTo>
                  <a:cubicBezTo>
                    <a:pt x="1606169" y="2327087"/>
                    <a:pt x="185901" y="1357961"/>
                    <a:pt x="8368" y="116098"/>
                  </a:cubicBezTo>
                  <a:close/>
                </a:path>
              </a:pathLst>
            </a:custGeom>
            <a:blipFill rotWithShape="1">
              <a:blip r:embed="rId3">
                <a:alphaModFix amt="6000"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2189580" y="0"/>
              <a:ext cx="4776075" cy="1569643"/>
            </a:xfrm>
            <a:custGeom>
              <a:rect b="b" l="l" r="r" t="t"/>
              <a:pathLst>
                <a:path extrusionOk="0" h="1569643" w="4776075">
                  <a:moveTo>
                    <a:pt x="0" y="0"/>
                  </a:moveTo>
                  <a:lnTo>
                    <a:pt x="4776075" y="0"/>
                  </a:lnTo>
                  <a:lnTo>
                    <a:pt x="4776075" y="1569643"/>
                  </a:lnTo>
                  <a:lnTo>
                    <a:pt x="2319291" y="1569643"/>
                  </a:lnTo>
                  <a:cubicBezTo>
                    <a:pt x="1298654" y="1569643"/>
                    <a:pt x="422966" y="975207"/>
                    <a:pt x="48913" y="128022"/>
                  </a:cubicBezTo>
                  <a:close/>
                </a:path>
              </a:pathLst>
            </a:custGeom>
            <a:solidFill>
              <a:srgbClr val="2F8729">
                <a:alpha val="2784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23" name="Google Shape;323;p14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rotWithShape="1">
            <a:blip r:embed="rId3">
              <a:alphaModFix amt="6000"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4" name="Google Shape;324;p14"/>
          <p:cNvSpPr txBox="1"/>
          <p:nvPr>
            <p:ph type="title"/>
          </p:nvPr>
        </p:nvSpPr>
        <p:spPr>
          <a:xfrm>
            <a:off x="457200" y="758952"/>
            <a:ext cx="615875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</a:pPr>
            <a:r>
              <a:rPr lang="en-US"/>
              <a:t>Thinking Framework</a:t>
            </a:r>
            <a:endParaRPr/>
          </a:p>
        </p:txBody>
      </p:sp>
      <p:sp>
        <p:nvSpPr>
          <p:cNvPr id="325" name="Google Shape;325;p14"/>
          <p:cNvSpPr txBox="1"/>
          <p:nvPr>
            <p:ph idx="1" type="body"/>
          </p:nvPr>
        </p:nvSpPr>
        <p:spPr>
          <a:xfrm>
            <a:off x="457200" y="2286000"/>
            <a:ext cx="6158753" cy="3887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Discriminative Supervised Learning: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/>
              <a:t>Problem: Estimate “unknown” function that maps data to labels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/>
              <a:t>This Problem is Translated to: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/>
              <a:t>Classification – If Labels are Categorical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/>
              <a:t>Regression – If Labels are Continous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/>
              <a:t>Approach: Make hypothesis set that potentially has an approximated solution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/>
              <a:t>Technique: Use algorithm to find an approximated function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descr="Diagram&#10;&#10;Description automatically generated" id="326" name="Google Shape;32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8108" y="2779498"/>
            <a:ext cx="4134139" cy="2852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2" name="Google Shape;332;p1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2746A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746A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3" name="Google Shape;333;p15"/>
          <p:cNvSpPr/>
          <p:nvPr/>
        </p:nvSpPr>
        <p:spPr>
          <a:xfrm>
            <a:off x="5291818" y="16444"/>
            <a:ext cx="6893328" cy="6846993"/>
          </a:xfrm>
          <a:custGeom>
            <a:rect b="b" l="l" r="r" t="t"/>
            <a:pathLst>
              <a:path extrusionOk="0" h="6861545" w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rgbClr val="F7F7F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4" name="Google Shape;334;p15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rotWithShape="1">
            <a:blip r:embed="rId3">
              <a:alphaModFix amt="6000"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5" name="Google Shape;335;p15"/>
          <p:cNvSpPr txBox="1"/>
          <p:nvPr>
            <p:ph type="title"/>
          </p:nvPr>
        </p:nvSpPr>
        <p:spPr>
          <a:xfrm>
            <a:off x="457200" y="758952"/>
            <a:ext cx="464072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</a:pPr>
            <a:r>
              <a:rPr lang="en-US"/>
              <a:t>Polynomial Curve Fitting</a:t>
            </a:r>
            <a:endParaRPr/>
          </a:p>
        </p:txBody>
      </p:sp>
      <p:sp>
        <p:nvSpPr>
          <p:cNvPr id="336" name="Google Shape;336;p15"/>
          <p:cNvSpPr txBox="1"/>
          <p:nvPr>
            <p:ph idx="1" type="body"/>
          </p:nvPr>
        </p:nvSpPr>
        <p:spPr>
          <a:xfrm>
            <a:off x="457200" y="2286000"/>
            <a:ext cx="4640729" cy="3887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/>
              <a:t>Simple Regression Problem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/>
              <a:t>Linear Model – Polynomial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/>
              <a:t>Goal: </a:t>
            </a:r>
            <a:r>
              <a:rPr b="1" lang="en-US"/>
              <a:t>Good</a:t>
            </a:r>
            <a:r>
              <a:rPr lang="en-US"/>
              <a:t> </a:t>
            </a:r>
            <a:r>
              <a:rPr b="1" lang="en-US"/>
              <a:t>Generalization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/>
              <a:t>Learning Algorithms</a:t>
            </a:r>
            <a:endParaRPr/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/>
              <a:t>Minimize Square Error Function </a:t>
            </a:r>
            <a:r>
              <a:rPr i="1" lang="en-US"/>
              <a:t>E </a:t>
            </a:r>
            <a:r>
              <a:rPr lang="en-US"/>
              <a:t>with GD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/>
              <a:t>Or Minimize Root Mean Square (RMS)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descr="Diagram&#10;&#10;Description automatically generated" id="337" name="Google Shape;33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376374"/>
            <a:ext cx="5238507" cy="388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6"/>
          <p:cNvSpPr txBox="1"/>
          <p:nvPr>
            <p:ph type="title"/>
          </p:nvPr>
        </p:nvSpPr>
        <p:spPr>
          <a:xfrm>
            <a:off x="114300" y="143024"/>
            <a:ext cx="7685037" cy="10326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</a:pPr>
            <a:r>
              <a:rPr lang="en-US"/>
              <a:t>Polynomial Curve Fitting</a:t>
            </a:r>
            <a:endParaRPr/>
          </a:p>
        </p:txBody>
      </p:sp>
      <p:pic>
        <p:nvPicPr>
          <p:cNvPr descr="Chart, line chart&#10;&#10;Description automatically generated" id="343" name="Google Shape;34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448" y="1575958"/>
            <a:ext cx="11419325" cy="4898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9" name="Google Shape;349;p17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2746A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746A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0" name="Google Shape;350;p17"/>
          <p:cNvSpPr/>
          <p:nvPr/>
        </p:nvSpPr>
        <p:spPr>
          <a:xfrm>
            <a:off x="5291818" y="16444"/>
            <a:ext cx="6893328" cy="6846993"/>
          </a:xfrm>
          <a:custGeom>
            <a:rect b="b" l="l" r="r" t="t"/>
            <a:pathLst>
              <a:path extrusionOk="0" h="6861545" w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rgbClr val="F7F7F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1" name="Google Shape;351;p17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rotWithShape="1">
            <a:blip r:embed="rId3">
              <a:alphaModFix amt="6000"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2" name="Google Shape;352;p17"/>
          <p:cNvSpPr txBox="1"/>
          <p:nvPr>
            <p:ph type="title"/>
          </p:nvPr>
        </p:nvSpPr>
        <p:spPr>
          <a:xfrm>
            <a:off x="457200" y="758952"/>
            <a:ext cx="464072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</a:pPr>
            <a:r>
              <a:rPr lang="en-US"/>
              <a:t>Polynomial Curve Fitting</a:t>
            </a:r>
            <a:endParaRPr/>
          </a:p>
        </p:txBody>
      </p:sp>
      <p:sp>
        <p:nvSpPr>
          <p:cNvPr id="353" name="Google Shape;353;p17"/>
          <p:cNvSpPr txBox="1"/>
          <p:nvPr>
            <p:ph idx="1" type="body"/>
          </p:nvPr>
        </p:nvSpPr>
        <p:spPr>
          <a:xfrm>
            <a:off x="457200" y="2286000"/>
            <a:ext cx="4640729" cy="38875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092" r="-2730" t="-16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354" name="Google Shape;35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0314" y="1751448"/>
            <a:ext cx="5321829" cy="195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32891" y="3780755"/>
            <a:ext cx="2617913" cy="1955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73711" y="3780755"/>
            <a:ext cx="2879024" cy="1795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2" name="Google Shape;362;p1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2746A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746A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3" name="Google Shape;363;p18"/>
          <p:cNvSpPr/>
          <p:nvPr/>
        </p:nvSpPr>
        <p:spPr>
          <a:xfrm>
            <a:off x="5291818" y="16444"/>
            <a:ext cx="6893328" cy="6846993"/>
          </a:xfrm>
          <a:custGeom>
            <a:rect b="b" l="l" r="r" t="t"/>
            <a:pathLst>
              <a:path extrusionOk="0" h="6861545" w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rgbClr val="F7F7F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4" name="Google Shape;364;p18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rotWithShape="1">
            <a:blip r:embed="rId3">
              <a:alphaModFix amt="6000"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5" name="Google Shape;365;p18"/>
          <p:cNvSpPr txBox="1"/>
          <p:nvPr>
            <p:ph type="title"/>
          </p:nvPr>
        </p:nvSpPr>
        <p:spPr>
          <a:xfrm>
            <a:off x="457200" y="758952"/>
            <a:ext cx="464072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</a:pPr>
            <a:r>
              <a:rPr lang="en-US"/>
              <a:t>Polynomial Curve Fitting</a:t>
            </a:r>
            <a:endParaRPr/>
          </a:p>
        </p:txBody>
      </p:sp>
      <p:sp>
        <p:nvSpPr>
          <p:cNvPr id="366" name="Google Shape;366;p18"/>
          <p:cNvSpPr txBox="1"/>
          <p:nvPr>
            <p:ph idx="1" type="body"/>
          </p:nvPr>
        </p:nvSpPr>
        <p:spPr>
          <a:xfrm>
            <a:off x="457200" y="2286000"/>
            <a:ext cx="4640729" cy="3887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b="1" lang="en-US" u="sng"/>
              <a:t>Regularization </a:t>
            </a:r>
            <a:r>
              <a:rPr lang="en-US" u="sng"/>
              <a:t>for Overfitting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/>
              <a:t>Penalty Term to </a:t>
            </a:r>
            <a:r>
              <a:rPr i="1" lang="en-US"/>
              <a:t>E </a:t>
            </a:r>
            <a:r>
              <a:rPr lang="en-US"/>
              <a:t>to Regulate Value of Parameters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/>
              <a:t>Quadratic Regularizer = Ridge Regression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grpSp>
        <p:nvGrpSpPr>
          <p:cNvPr id="367" name="Google Shape;367;p18"/>
          <p:cNvGrpSpPr/>
          <p:nvPr/>
        </p:nvGrpSpPr>
        <p:grpSpPr>
          <a:xfrm>
            <a:off x="5552081" y="1794587"/>
            <a:ext cx="4659872" cy="1673985"/>
            <a:chOff x="838199" y="4298841"/>
            <a:chExt cx="6409267" cy="2302428"/>
          </a:xfrm>
        </p:grpSpPr>
        <p:pic>
          <p:nvPicPr>
            <p:cNvPr id="368" name="Google Shape;368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8199" y="4298841"/>
              <a:ext cx="6409267" cy="23024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" name="Google Shape;369;p18"/>
            <p:cNvSpPr txBox="1"/>
            <p:nvPr/>
          </p:nvSpPr>
          <p:spPr>
            <a:xfrm>
              <a:off x="1070829" y="5942568"/>
              <a:ext cx="6142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C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M=9</a:t>
              </a:r>
              <a:endParaRPr sz="900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70" name="Google Shape;370;p18"/>
            <p:cNvSpPr txBox="1"/>
            <p:nvPr/>
          </p:nvSpPr>
          <p:spPr>
            <a:xfrm>
              <a:off x="4373593" y="5959501"/>
              <a:ext cx="6142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C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M=9</a:t>
              </a:r>
              <a:endParaRPr sz="900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371" name="Google Shape;37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52081" y="593601"/>
            <a:ext cx="4530812" cy="89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4476" y="3704864"/>
            <a:ext cx="2687223" cy="194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88903" y="3770313"/>
            <a:ext cx="2478213" cy="1673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9" name="Google Shape;379;p1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2746A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746A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80" name="Google Shape;380;p19"/>
          <p:cNvGrpSpPr/>
          <p:nvPr/>
        </p:nvGrpSpPr>
        <p:grpSpPr>
          <a:xfrm>
            <a:off x="7739089" y="-3532"/>
            <a:ext cx="4449863" cy="6861532"/>
            <a:chOff x="7739089" y="-3532"/>
            <a:chExt cx="4449863" cy="6861532"/>
          </a:xfrm>
        </p:grpSpPr>
        <p:sp>
          <p:nvSpPr>
            <p:cNvPr id="381" name="Google Shape;381;p19"/>
            <p:cNvSpPr/>
            <p:nvPr/>
          </p:nvSpPr>
          <p:spPr>
            <a:xfrm>
              <a:off x="8907984" y="4121414"/>
              <a:ext cx="514757" cy="516940"/>
            </a:xfrm>
            <a:prstGeom prst="ellipse">
              <a:avLst/>
            </a:prstGeom>
            <a:solidFill>
              <a:srgbClr val="8CD4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2" name="Google Shape;382;p19"/>
            <p:cNvSpPr/>
            <p:nvPr/>
          </p:nvSpPr>
          <p:spPr>
            <a:xfrm>
              <a:off x="8348375" y="4121414"/>
              <a:ext cx="3266317" cy="2736586"/>
            </a:xfrm>
            <a:custGeom>
              <a:rect b="b" l="l" r="r" t="t"/>
              <a:pathLst>
                <a:path extrusionOk="0" h="2736586" w="3266317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rgbClr val="90CDDA">
                <a:alpha val="6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3" name="Google Shape;383;p19"/>
            <p:cNvSpPr/>
            <p:nvPr/>
          </p:nvSpPr>
          <p:spPr>
            <a:xfrm>
              <a:off x="11752627" y="3404614"/>
              <a:ext cx="436325" cy="1309674"/>
            </a:xfrm>
            <a:custGeom>
              <a:rect b="b" l="l" r="r" t="t"/>
              <a:pathLst>
                <a:path extrusionOk="0" h="1433600" w="477612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solidFill>
              <a:srgbClr val="90CDD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4" name="Google Shape;384;p19"/>
            <p:cNvSpPr/>
            <p:nvPr/>
          </p:nvSpPr>
          <p:spPr>
            <a:xfrm>
              <a:off x="7739089" y="-3532"/>
              <a:ext cx="3875603" cy="3875603"/>
            </a:xfrm>
            <a:custGeom>
              <a:rect b="b" l="l" r="r" t="t"/>
              <a:pathLst>
                <a:path extrusionOk="0" h="6861545" w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rgbClr val="FBFBFA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5" name="Google Shape;385;p19"/>
            <p:cNvSpPr/>
            <p:nvPr/>
          </p:nvSpPr>
          <p:spPr>
            <a:xfrm>
              <a:off x="8355862" y="556562"/>
              <a:ext cx="2681635" cy="2681635"/>
            </a:xfrm>
            <a:custGeom>
              <a:rect b="b" l="l" r="r" t="t"/>
              <a:pathLst>
                <a:path extrusionOk="0" h="6861545" w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rgbClr val="3183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6" name="Google Shape;386;p19"/>
            <p:cNvSpPr/>
            <p:nvPr/>
          </p:nvSpPr>
          <p:spPr>
            <a:xfrm>
              <a:off x="7756735" y="12053"/>
              <a:ext cx="3857958" cy="3875603"/>
            </a:xfrm>
            <a:custGeom>
              <a:rect b="b" l="l" r="r" t="t"/>
              <a:pathLst>
                <a:path extrusionOk="0" h="6861545" w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rgbClr val="FFFFFF"/>
            </a:solidFill>
            <a:ln cap="flat" cmpd="sng" w="38100">
              <a:solidFill>
                <a:srgbClr val="F7F7F7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87" name="Google Shape;387;p19"/>
          <p:cNvSpPr/>
          <p:nvPr/>
        </p:nvSpPr>
        <p:spPr>
          <a:xfrm>
            <a:off x="-3048" y="0"/>
            <a:ext cx="12188952" cy="6858000"/>
          </a:xfrm>
          <a:prstGeom prst="rect">
            <a:avLst/>
          </a:prstGeom>
          <a:blipFill rotWithShape="1">
            <a:blip r:embed="rId3">
              <a:alphaModFix amt="6000"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8" name="Google Shape;388;p19"/>
          <p:cNvSpPr txBox="1"/>
          <p:nvPr>
            <p:ph type="title"/>
          </p:nvPr>
        </p:nvSpPr>
        <p:spPr>
          <a:xfrm>
            <a:off x="457200" y="758952"/>
            <a:ext cx="69437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</a:pPr>
            <a:r>
              <a:rPr lang="en-US"/>
              <a:t>Tools and Frameworks</a:t>
            </a:r>
            <a:endParaRPr/>
          </a:p>
        </p:txBody>
      </p:sp>
      <p:sp>
        <p:nvSpPr>
          <p:cNvPr id="389" name="Google Shape;389;p19"/>
          <p:cNvSpPr txBox="1"/>
          <p:nvPr>
            <p:ph idx="1" type="body"/>
          </p:nvPr>
        </p:nvSpPr>
        <p:spPr>
          <a:xfrm>
            <a:off x="457200" y="2286000"/>
            <a:ext cx="6943725" cy="3875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Char char="▪"/>
            </a:pPr>
            <a:r>
              <a:rPr lang="en-US" sz="1700"/>
              <a:t>We Will Use Scikit-Learn Framework &amp; Collab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Char char="▪"/>
            </a:pPr>
            <a:r>
              <a:rPr lang="en-US" sz="1700"/>
              <a:t>Simple and Efficient ML Tools (Complete?)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Char char="▪"/>
            </a:pPr>
            <a:r>
              <a:rPr lang="en-US" sz="1700"/>
              <a:t>Important Lib: Pandas, NumPy, and Matplotlib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Char char="▪"/>
            </a:pPr>
            <a:r>
              <a:rPr b="1" lang="en-US" sz="1700"/>
              <a:t>Data Preprocessing with Scikit-Learn</a:t>
            </a:r>
            <a:r>
              <a:rPr lang="en-US" sz="1700"/>
              <a:t>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Char char="▪"/>
            </a:pPr>
            <a:r>
              <a:rPr lang="en-US" sz="1700"/>
              <a:t>Standardization, or Mean Removal and Variance Scaling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Char char="▪"/>
            </a:pPr>
            <a:r>
              <a:rPr lang="en-US" sz="1700"/>
              <a:t>Non-linear Transformation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Char char="▪"/>
            </a:pPr>
            <a:r>
              <a:rPr lang="en-US" sz="1700"/>
              <a:t>Normalization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Char char="▪"/>
            </a:pPr>
            <a:r>
              <a:rPr lang="en-US" sz="1700"/>
              <a:t>Binarization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Char char="▪"/>
            </a:pPr>
            <a:r>
              <a:rPr lang="en-US" sz="1700"/>
              <a:t>Encoding Categorical Features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Char char="▪"/>
            </a:pPr>
            <a:r>
              <a:rPr lang="en-US" sz="1700"/>
              <a:t>Imputation of Missing Values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Char char="▪"/>
            </a:pPr>
            <a:r>
              <a:rPr lang="en-US" sz="1700"/>
              <a:t>Generating Polynomial Features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oto Sans Symbols"/>
              <a:buChar char="▪"/>
            </a:pPr>
            <a:r>
              <a:rPr lang="en-US" sz="1700"/>
              <a:t>Custom Transformers</a:t>
            </a:r>
            <a:endParaRPr/>
          </a:p>
          <a:p>
            <a:pPr indent="-120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t/>
            </a:r>
            <a:endParaRPr sz="1700"/>
          </a:p>
        </p:txBody>
      </p:sp>
      <p:pic>
        <p:nvPicPr>
          <p:cNvPr id="390" name="Google Shape;39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147" y="2084515"/>
            <a:ext cx="2813956" cy="10028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, light&#10;&#10;Description automatically generated" id="391" name="Google Shape;39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72627" y="5182977"/>
            <a:ext cx="2321468" cy="8318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392" name="Google Shape;392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81923" y="758952"/>
            <a:ext cx="2681635" cy="1082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"/>
          <p:cNvSpPr txBox="1"/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52" name="Google Shape;152;p2"/>
          <p:cNvSpPr txBox="1"/>
          <p:nvPr>
            <p:ph idx="1" type="body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The Machine Learning Problem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Type of Machine Learning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Simple Polynomial Curve Fitting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Tools and Frameworks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Homework #1 : 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0"/>
          <p:cNvSpPr txBox="1"/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</a:pPr>
            <a:r>
              <a:rPr lang="en-US"/>
              <a:t>OBE HW: House Prediction</a:t>
            </a:r>
            <a:endParaRPr/>
          </a:p>
        </p:txBody>
      </p:sp>
      <p:sp>
        <p:nvSpPr>
          <p:cNvPr id="398" name="Google Shape;398;p20"/>
          <p:cNvSpPr txBox="1"/>
          <p:nvPr>
            <p:ph idx="1" type="body"/>
          </p:nvPr>
        </p:nvSpPr>
        <p:spPr>
          <a:xfrm>
            <a:off x="457200" y="2096725"/>
            <a:ext cx="11132100" cy="4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Watching Youtube: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Decision Tree: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https://www.youtube.com/watch?v=_L39rN6gz7Y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Random Forests: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https://www.youtube.com/watch?v=J4Wdy0Wc_xQ</a:t>
            </a: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Hacking The Codes:</a:t>
            </a:r>
            <a:r>
              <a:rPr lang="en-US"/>
              <a:t>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https://www.kaggle.com/learn/intro-to-mac</a:t>
            </a:r>
            <a:r>
              <a:rPr lang="en-US"/>
              <a:t> 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AutoNum type="arabicPeriod"/>
            </a:pPr>
            <a:r>
              <a:rPr lang="en-US"/>
              <a:t>How Models Work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AutoNum type="arabicPeriod"/>
            </a:pPr>
            <a:r>
              <a:rPr lang="en-US"/>
              <a:t>Basic Data Exploration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AutoNum type="arabicPeriod"/>
            </a:pPr>
            <a:r>
              <a:rPr lang="en-US"/>
              <a:t>Decision Tree Model 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AutoNum type="arabicPeriod"/>
            </a:pPr>
            <a:r>
              <a:rPr lang="en-US"/>
              <a:t>Model Validation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AutoNum type="arabicPeriod"/>
            </a:pPr>
            <a:r>
              <a:rPr lang="en-US"/>
              <a:t>Underfitting and Overfitting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AutoNum type="arabicPeriod"/>
            </a:pPr>
            <a:r>
              <a:rPr lang="en-US"/>
              <a:t>Random Forest 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descr="A picture containing text, clipart, light&#10;&#10;Description automatically generated" id="399" name="Google Shape;399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10634" y="1874089"/>
            <a:ext cx="2321468" cy="831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"/>
          <p:cNvSpPr txBox="1"/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</a:pPr>
            <a:r>
              <a:rPr lang="en-US"/>
              <a:t>The Learning Problem</a:t>
            </a:r>
            <a:endParaRPr/>
          </a:p>
        </p:txBody>
      </p:sp>
      <p:sp>
        <p:nvSpPr>
          <p:cNvPr id="158" name="Google Shape;158;p3"/>
          <p:cNvSpPr txBox="1"/>
          <p:nvPr>
            <p:ph idx="1" type="body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/>
              <a:t>Automatic discovery of </a:t>
            </a:r>
            <a:r>
              <a:rPr b="1" lang="en-US"/>
              <a:t>regularities</a:t>
            </a:r>
            <a:r>
              <a:rPr lang="en-US"/>
              <a:t> in data through computer algorithms and the use of those regularities to take actions such as </a:t>
            </a:r>
            <a:r>
              <a:rPr b="1" i="1" lang="en-US"/>
              <a:t>classifying</a:t>
            </a:r>
            <a:r>
              <a:rPr lang="en-US"/>
              <a:t> the data into categories.</a:t>
            </a:r>
            <a:endParaRPr/>
          </a:p>
          <a:p>
            <a:pPr indent="-101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b="1" lang="en-US"/>
              <a:t>The Essence of Machine Learning</a:t>
            </a:r>
            <a:r>
              <a:rPr lang="en-US"/>
              <a:t>:</a:t>
            </a:r>
            <a:endParaRPr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/>
              <a:t>A pattern exists</a:t>
            </a:r>
            <a:endParaRPr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/>
              <a:t>We cannot pin it down mathematically (no analytical solution)</a:t>
            </a:r>
            <a:endParaRPr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/>
              <a:t>We have data on it</a:t>
            </a:r>
            <a:endParaRPr b="1"/>
          </a:p>
          <a:p>
            <a:pPr indent="-101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b="1"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b="1" lang="en-US"/>
              <a:t>Initial</a:t>
            </a:r>
            <a:r>
              <a:rPr lang="en-US"/>
              <a:t>: Problems that hard for human – but easy for computer.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b="1" lang="en-US"/>
              <a:t>Current</a:t>
            </a:r>
            <a:r>
              <a:rPr lang="en-US"/>
              <a:t>: Problems that hard for computer– but easy for human.</a:t>
            </a:r>
            <a:endParaRPr/>
          </a:p>
          <a:p>
            <a:pPr indent="-101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/>
          </a:p>
          <a:p>
            <a:pPr indent="-101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/>
          </a:p>
          <a:p>
            <a:pPr indent="-101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/>
          </a:p>
          <a:p>
            <a:pPr indent="-101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/>
          </a:p>
          <a:p>
            <a:pPr indent="-101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4" name="Google Shape;164;p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2746A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746A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5" name="Google Shape;165;p4"/>
          <p:cNvSpPr/>
          <p:nvPr/>
        </p:nvSpPr>
        <p:spPr>
          <a:xfrm>
            <a:off x="5291818" y="16444"/>
            <a:ext cx="6893328" cy="6846993"/>
          </a:xfrm>
          <a:custGeom>
            <a:rect b="b" l="l" r="r" t="t"/>
            <a:pathLst>
              <a:path extrusionOk="0" h="6861545" w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rgbClr val="F7F7F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6" name="Google Shape;166;p4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rotWithShape="1">
            <a:blip r:embed="rId3">
              <a:alphaModFix amt="6000"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7" name="Google Shape;167;p4"/>
          <p:cNvSpPr txBox="1"/>
          <p:nvPr>
            <p:ph type="title"/>
          </p:nvPr>
        </p:nvSpPr>
        <p:spPr>
          <a:xfrm>
            <a:off x="457200" y="758952"/>
            <a:ext cx="464072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</a:pPr>
            <a:r>
              <a:rPr lang="en-US"/>
              <a:t>Example: Netflix</a:t>
            </a:r>
            <a:endParaRPr/>
          </a:p>
        </p:txBody>
      </p:sp>
      <p:sp>
        <p:nvSpPr>
          <p:cNvPr id="168" name="Google Shape;168;p4"/>
          <p:cNvSpPr txBox="1"/>
          <p:nvPr>
            <p:ph idx="1" type="body"/>
          </p:nvPr>
        </p:nvSpPr>
        <p:spPr>
          <a:xfrm>
            <a:off x="457200" y="2286000"/>
            <a:ext cx="4640729" cy="3887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 Symbols"/>
              <a:buChar char="▪"/>
            </a:pPr>
            <a:r>
              <a:rPr b="1" lang="en-US" sz="1900"/>
              <a:t>Problem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 Symbols"/>
              <a:buChar char="▪"/>
            </a:pPr>
            <a:r>
              <a:rPr lang="en-US" sz="1900"/>
              <a:t>Predict users rating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 Symbols"/>
              <a:buChar char="▪"/>
            </a:pPr>
            <a:r>
              <a:rPr lang="en-US" sz="1900"/>
              <a:t>No information about users and movies</a:t>
            </a:r>
            <a:endParaRPr/>
          </a:p>
          <a:p>
            <a:pPr indent="-10795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 Symbols"/>
              <a:buNone/>
            </a:pPr>
            <a:r>
              <a:t/>
            </a:r>
            <a:endParaRPr sz="19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 Symbols"/>
              <a:buChar char="▪"/>
            </a:pPr>
            <a:r>
              <a:rPr b="1" lang="en-US" sz="1900"/>
              <a:t>Dataset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 Symbols"/>
              <a:buChar char="▪"/>
            </a:pPr>
            <a:r>
              <a:rPr lang="en-US" sz="1900"/>
              <a:t>100,480,507 ratings, 480,189 users, 17,770 movies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 Symbols"/>
              <a:buChar char="▪"/>
            </a:pPr>
            <a:r>
              <a:rPr lang="en-US" sz="1900"/>
              <a:t>Training Data: &lt;</a:t>
            </a:r>
            <a:r>
              <a:rPr i="1" lang="en-US" sz="1900"/>
              <a:t>user, movie, data of grade, grade</a:t>
            </a:r>
            <a:r>
              <a:rPr lang="en-US" sz="1900"/>
              <a:t>&gt;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Noto Sans Symbols"/>
              <a:buChar char="▪"/>
            </a:pPr>
            <a:r>
              <a:rPr lang="en-US" sz="1900"/>
              <a:t>Test Data 2,817,131: &lt;</a:t>
            </a:r>
            <a:r>
              <a:rPr i="1" lang="en-US" sz="1900"/>
              <a:t>user, movie, data of grade, ?</a:t>
            </a:r>
            <a:r>
              <a:rPr lang="en-US" sz="1900"/>
              <a:t>&gt; </a:t>
            </a:r>
            <a:endParaRPr/>
          </a:p>
          <a:p>
            <a:pPr indent="-1079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t/>
            </a:r>
            <a:endParaRPr sz="1900"/>
          </a:p>
        </p:txBody>
      </p:sp>
      <p:pic>
        <p:nvPicPr>
          <p:cNvPr id="169" name="Google Shape;16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2521" y="1087426"/>
            <a:ext cx="5093260" cy="4240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2746A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746A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5291818" y="16444"/>
            <a:ext cx="6893328" cy="6846993"/>
          </a:xfrm>
          <a:custGeom>
            <a:rect b="b" l="l" r="r" t="t"/>
            <a:pathLst>
              <a:path extrusionOk="0" h="6861545" w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rgbClr val="F7F7F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7" name="Google Shape;177;p5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rotWithShape="1">
            <a:blip r:embed="rId3">
              <a:alphaModFix amt="6000"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8" name="Google Shape;178;p5"/>
          <p:cNvSpPr txBox="1"/>
          <p:nvPr>
            <p:ph type="title"/>
          </p:nvPr>
        </p:nvSpPr>
        <p:spPr>
          <a:xfrm>
            <a:off x="457200" y="758952"/>
            <a:ext cx="464072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</a:pPr>
            <a:r>
              <a:rPr lang="en-US"/>
              <a:t>Example: Netflix</a:t>
            </a:r>
            <a:endParaRPr/>
          </a:p>
        </p:txBody>
      </p:sp>
      <p:sp>
        <p:nvSpPr>
          <p:cNvPr id="179" name="Google Shape;179;p5"/>
          <p:cNvSpPr txBox="1"/>
          <p:nvPr>
            <p:ph idx="1" type="body"/>
          </p:nvPr>
        </p:nvSpPr>
        <p:spPr>
          <a:xfrm>
            <a:off x="457200" y="2286000"/>
            <a:ext cx="4640729" cy="3887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b="1" lang="en-US"/>
              <a:t>Common Techniques: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/>
              <a:t>Collaborative Filtering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/>
              <a:t>Matrix Factorization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/>
              <a:t>Random Initialization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/>
              <a:t>Iteration to Minimize Error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n-US"/>
              <a:t>Alternating Least Squares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80" name="Google Shape;18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7272" y="1479264"/>
            <a:ext cx="5506917" cy="3152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6" name="Google Shape;186;p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2746A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746A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2231143" y="0"/>
            <a:ext cx="9960857" cy="6836857"/>
            <a:chOff x="2189580" y="0"/>
            <a:chExt cx="9960857" cy="6836857"/>
          </a:xfrm>
        </p:grpSpPr>
        <p:sp>
          <p:nvSpPr>
            <p:cNvPr id="188" name="Google Shape;188;p6"/>
            <p:cNvSpPr/>
            <p:nvPr/>
          </p:nvSpPr>
          <p:spPr>
            <a:xfrm>
              <a:off x="7015718" y="1723281"/>
              <a:ext cx="5113576" cy="5113576"/>
            </a:xfrm>
            <a:custGeom>
              <a:rect b="b" l="l" r="r" t="t"/>
              <a:pathLst>
                <a:path extrusionOk="0" h="6861545" w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rgbClr val="FFFFFF"/>
            </a:solidFill>
            <a:ln cap="flat" cmpd="sng" w="38100">
              <a:solidFill>
                <a:srgbClr val="F7F7F7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9" name="Google Shape;189;p6"/>
            <p:cNvSpPr/>
            <p:nvPr/>
          </p:nvSpPr>
          <p:spPr>
            <a:xfrm rot="-5592540">
              <a:off x="8912226" y="21507"/>
              <a:ext cx="958174" cy="1460307"/>
            </a:xfrm>
            <a:custGeom>
              <a:rect b="b" l="l" r="r" t="t"/>
              <a:pathLst>
                <a:path extrusionOk="0" h="6532054" w="3413378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solidFill>
              <a:srgbClr val="3183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7746265" y="1054209"/>
              <a:ext cx="296462" cy="29646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10540326" y="0"/>
              <a:ext cx="1610111" cy="2327087"/>
            </a:xfrm>
            <a:custGeom>
              <a:rect b="b" l="l" r="r" t="t"/>
              <a:pathLst>
                <a:path extrusionOk="0" h="2327087" w="1610111">
                  <a:moveTo>
                    <a:pt x="0" y="0"/>
                  </a:moveTo>
                  <a:lnTo>
                    <a:pt x="1610111" y="0"/>
                  </a:lnTo>
                  <a:lnTo>
                    <a:pt x="1610111" y="2324325"/>
                  </a:lnTo>
                  <a:lnTo>
                    <a:pt x="1606169" y="2327087"/>
                  </a:lnTo>
                  <a:cubicBezTo>
                    <a:pt x="1606169" y="2327087"/>
                    <a:pt x="185901" y="1357961"/>
                    <a:pt x="8368" y="116098"/>
                  </a:cubicBezTo>
                  <a:close/>
                </a:path>
              </a:pathLst>
            </a:custGeom>
            <a:blipFill rotWithShape="1">
              <a:blip r:embed="rId3">
                <a:alphaModFix amt="6000"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2189580" y="0"/>
              <a:ext cx="4776075" cy="1569643"/>
            </a:xfrm>
            <a:custGeom>
              <a:rect b="b" l="l" r="r" t="t"/>
              <a:pathLst>
                <a:path extrusionOk="0" h="1569643" w="4776075">
                  <a:moveTo>
                    <a:pt x="0" y="0"/>
                  </a:moveTo>
                  <a:lnTo>
                    <a:pt x="4776075" y="0"/>
                  </a:lnTo>
                  <a:lnTo>
                    <a:pt x="4776075" y="1569643"/>
                  </a:lnTo>
                  <a:lnTo>
                    <a:pt x="2319291" y="1569643"/>
                  </a:lnTo>
                  <a:cubicBezTo>
                    <a:pt x="1298654" y="1569643"/>
                    <a:pt x="422966" y="975207"/>
                    <a:pt x="48913" y="128022"/>
                  </a:cubicBezTo>
                  <a:close/>
                </a:path>
              </a:pathLst>
            </a:custGeom>
            <a:solidFill>
              <a:srgbClr val="2F8729">
                <a:alpha val="2784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93" name="Google Shape;193;p6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rotWithShape="1">
            <a:blip r:embed="rId3">
              <a:alphaModFix amt="6000"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4" name="Google Shape;194;p6"/>
          <p:cNvSpPr txBox="1"/>
          <p:nvPr>
            <p:ph type="title"/>
          </p:nvPr>
        </p:nvSpPr>
        <p:spPr>
          <a:xfrm>
            <a:off x="457200" y="758952"/>
            <a:ext cx="615875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</a:pPr>
            <a:r>
              <a:rPr lang="en-US"/>
              <a:t>Example: MNIST</a:t>
            </a:r>
            <a:endParaRPr/>
          </a:p>
        </p:txBody>
      </p:sp>
      <p:pic>
        <p:nvPicPr>
          <p:cNvPr id="195" name="Google Shape;19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9096" y="3104669"/>
            <a:ext cx="4450350" cy="18913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6"/>
          <p:cNvGrpSpPr/>
          <p:nvPr/>
        </p:nvGrpSpPr>
        <p:grpSpPr>
          <a:xfrm>
            <a:off x="457200" y="2920293"/>
            <a:ext cx="6158753" cy="2618997"/>
            <a:chOff x="0" y="634293"/>
            <a:chExt cx="6158753" cy="2618997"/>
          </a:xfrm>
        </p:grpSpPr>
        <p:sp>
          <p:nvSpPr>
            <p:cNvPr id="197" name="Google Shape;197;p6"/>
            <p:cNvSpPr/>
            <p:nvPr/>
          </p:nvSpPr>
          <p:spPr>
            <a:xfrm>
              <a:off x="0" y="634293"/>
              <a:ext cx="6158753" cy="1163998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352109" y="896193"/>
              <a:ext cx="640199" cy="64019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1344418" y="634293"/>
              <a:ext cx="2771438" cy="116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6"/>
            <p:cNvSpPr txBox="1"/>
            <p:nvPr/>
          </p:nvSpPr>
          <p:spPr>
            <a:xfrm>
              <a:off x="1344418" y="634293"/>
              <a:ext cx="2771438" cy="116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175" lIns="123175" spcFirstLastPara="1" rIns="123175" wrap="square" tIns="123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Gill Sans"/>
                <a:buNone/>
              </a:pPr>
              <a:r>
                <a:rPr b="1" lang="en-US" sz="25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Task</a:t>
              </a:r>
              <a:endParaRPr sz="25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4115857" y="634293"/>
              <a:ext cx="2041581" cy="116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6"/>
            <p:cNvSpPr txBox="1"/>
            <p:nvPr/>
          </p:nvSpPr>
          <p:spPr>
            <a:xfrm>
              <a:off x="4115857" y="634293"/>
              <a:ext cx="2041581" cy="116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175" lIns="123175" spcFirstLastPara="1" rIns="123175" wrap="square" tIns="123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ill Sans"/>
                <a:buNone/>
              </a:pP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Classify handwritten digits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ill Sans"/>
                <a:buNone/>
              </a:pP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Build a machine that take x input and produce digit identity 0,..9.</a:t>
              </a: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0" y="2089292"/>
              <a:ext cx="6158753" cy="1163998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352109" y="2351192"/>
              <a:ext cx="640199" cy="64019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1344418" y="2089292"/>
              <a:ext cx="2771438" cy="116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6"/>
            <p:cNvSpPr txBox="1"/>
            <p:nvPr/>
          </p:nvSpPr>
          <p:spPr>
            <a:xfrm>
              <a:off x="1344418" y="2089292"/>
              <a:ext cx="2771438" cy="116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175" lIns="123175" spcFirstLastPara="1" rIns="123175" wrap="square" tIns="123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Gill Sans"/>
                <a:buNone/>
              </a:pPr>
              <a:r>
                <a:rPr b="1" lang="en-US" sz="25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Dataset</a:t>
              </a:r>
              <a:endParaRPr sz="25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4115857" y="2089292"/>
              <a:ext cx="2041581" cy="116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6"/>
            <p:cNvSpPr txBox="1"/>
            <p:nvPr/>
          </p:nvSpPr>
          <p:spPr>
            <a:xfrm>
              <a:off x="4115857" y="2089292"/>
              <a:ext cx="2041581" cy="116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3175" lIns="123175" spcFirstLastPara="1" rIns="123175" wrap="square" tIns="123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ill Sans"/>
                <a:buNone/>
              </a:pP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MNIST: </a:t>
              </a:r>
              <a:r>
                <a:rPr lang="en-US" sz="1100" u="sng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  <a:hlinkClick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http://yann.lecun.com/exdb/mnist/</a:t>
              </a: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 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4" name="Google Shape;214;p7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2746A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746A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5" name="Google Shape;215;p7"/>
          <p:cNvSpPr/>
          <p:nvPr/>
        </p:nvSpPr>
        <p:spPr>
          <a:xfrm>
            <a:off x="5291818" y="16444"/>
            <a:ext cx="6893328" cy="6846993"/>
          </a:xfrm>
          <a:custGeom>
            <a:rect b="b" l="l" r="r" t="t"/>
            <a:pathLst>
              <a:path extrusionOk="0" h="6861545" w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rgbClr val="F7F7F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6" name="Google Shape;216;p7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rotWithShape="1">
            <a:blip r:embed="rId3">
              <a:alphaModFix amt="6000"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7" name="Google Shape;217;p7"/>
          <p:cNvSpPr txBox="1"/>
          <p:nvPr>
            <p:ph type="title"/>
          </p:nvPr>
        </p:nvSpPr>
        <p:spPr>
          <a:xfrm>
            <a:off x="457200" y="758952"/>
            <a:ext cx="464072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</a:pPr>
            <a:r>
              <a:rPr lang="en-US"/>
              <a:t>Component of Learning</a:t>
            </a:r>
            <a:endParaRPr/>
          </a:p>
        </p:txBody>
      </p:sp>
      <p:sp>
        <p:nvSpPr>
          <p:cNvPr id="218" name="Google Shape;218;p7"/>
          <p:cNvSpPr txBox="1"/>
          <p:nvPr>
            <p:ph idx="1" type="body"/>
          </p:nvPr>
        </p:nvSpPr>
        <p:spPr>
          <a:xfrm>
            <a:off x="457200" y="2286000"/>
            <a:ext cx="4640700" cy="43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b="1" lang="en-US"/>
              <a:t>Metaphor</a:t>
            </a:r>
            <a:r>
              <a:rPr lang="en-US"/>
              <a:t>: Credit Card Approval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Input: </a:t>
            </a:r>
            <a:r>
              <a:rPr b="1" lang="en-US"/>
              <a:t>x </a:t>
            </a:r>
            <a:r>
              <a:rPr lang="en-US"/>
              <a:t>(</a:t>
            </a:r>
            <a:r>
              <a:rPr i="1" lang="en-US"/>
              <a:t>customer application</a:t>
            </a:r>
            <a:r>
              <a:rPr lang="en-US"/>
              <a:t>)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Output: </a:t>
            </a:r>
            <a:r>
              <a:rPr i="1" lang="en-US"/>
              <a:t>y</a:t>
            </a:r>
            <a:r>
              <a:rPr lang="en-US"/>
              <a:t> (</a:t>
            </a:r>
            <a:r>
              <a:rPr i="1" lang="en-US"/>
              <a:t>good/bad customer</a:t>
            </a:r>
            <a:r>
              <a:rPr lang="en-US"/>
              <a:t>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Unknown Target Function </a:t>
            </a:r>
            <a:r>
              <a:rPr i="1" lang="en-US"/>
              <a:t>f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Data (</a:t>
            </a:r>
            <a:r>
              <a:rPr i="1" lang="en-US"/>
              <a:t>historical record of credit customers</a:t>
            </a:r>
            <a:r>
              <a:rPr lang="en-US"/>
              <a:t>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Hypothesis Set &amp; Final Hypothesis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Learning Model = Hypothesis Set + Learning Algorithm 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19" name="Google Shape;21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0174" y="1584000"/>
            <a:ext cx="4519075" cy="394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5" name="Google Shape;225;p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2746A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746A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6" name="Google Shape;226;p8"/>
          <p:cNvSpPr/>
          <p:nvPr/>
        </p:nvSpPr>
        <p:spPr>
          <a:xfrm flipH="1">
            <a:off x="3904505" y="-5716"/>
            <a:ext cx="8284448" cy="6858000"/>
          </a:xfrm>
          <a:custGeom>
            <a:rect b="b" l="l" r="r" t="t"/>
            <a:pathLst>
              <a:path extrusionOk="0" h="6858000" w="8284448">
                <a:moveTo>
                  <a:pt x="0" y="0"/>
                </a:moveTo>
                <a:lnTo>
                  <a:pt x="5949669" y="0"/>
                </a:lnTo>
                <a:lnTo>
                  <a:pt x="6097735" y="77067"/>
                </a:lnTo>
                <a:cubicBezTo>
                  <a:pt x="7400247" y="796137"/>
                  <a:pt x="8284448" y="2198576"/>
                  <a:pt x="8284448" y="3810917"/>
                </a:cubicBezTo>
                <a:lnTo>
                  <a:pt x="8284448" y="6858000"/>
                </a:lnTo>
                <a:lnTo>
                  <a:pt x="1225332" y="6858000"/>
                </a:lnTo>
                <a:lnTo>
                  <a:pt x="1163726" y="6801098"/>
                </a:lnTo>
                <a:cubicBezTo>
                  <a:pt x="596622" y="6224771"/>
                  <a:pt x="191778" y="5483545"/>
                  <a:pt x="24800" y="4654257"/>
                </a:cubicBezTo>
                <a:lnTo>
                  <a:pt x="0" y="4489113"/>
                </a:lnTo>
                <a:close/>
              </a:path>
            </a:pathLst>
          </a:custGeom>
          <a:solidFill>
            <a:schemeClr val="dk2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rotWithShape="1">
            <a:blip r:embed="rId3">
              <a:alphaModFix amt="6000"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8" name="Google Shape;228;p8"/>
          <p:cNvSpPr txBox="1"/>
          <p:nvPr>
            <p:ph type="title"/>
          </p:nvPr>
        </p:nvSpPr>
        <p:spPr>
          <a:xfrm>
            <a:off x="457200" y="668049"/>
            <a:ext cx="3313075" cy="55897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</a:pPr>
            <a:r>
              <a:rPr lang="en-US"/>
              <a:t>Machine Learning Paradigm</a:t>
            </a:r>
            <a:endParaRPr/>
          </a:p>
        </p:txBody>
      </p:sp>
      <p:grpSp>
        <p:nvGrpSpPr>
          <p:cNvPr id="229" name="Google Shape;229;p8"/>
          <p:cNvGrpSpPr/>
          <p:nvPr/>
        </p:nvGrpSpPr>
        <p:grpSpPr>
          <a:xfrm>
            <a:off x="4866688" y="671409"/>
            <a:ext cx="6883352" cy="5502191"/>
            <a:chOff x="0" y="3361"/>
            <a:chExt cx="6883352" cy="5502191"/>
          </a:xfrm>
        </p:grpSpPr>
        <p:sp>
          <p:nvSpPr>
            <p:cNvPr id="230" name="Google Shape;230;p8"/>
            <p:cNvSpPr/>
            <p:nvPr/>
          </p:nvSpPr>
          <p:spPr>
            <a:xfrm>
              <a:off x="0" y="3361"/>
              <a:ext cx="6883352" cy="1572054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475546" y="357074"/>
              <a:ext cx="864630" cy="86463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1815723" y="3361"/>
              <a:ext cx="3097508" cy="1572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8"/>
            <p:cNvSpPr txBox="1"/>
            <p:nvPr/>
          </p:nvSpPr>
          <p:spPr>
            <a:xfrm>
              <a:off x="1815723" y="3361"/>
              <a:ext cx="3097508" cy="1572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6375" lIns="166375" spcFirstLastPara="1" rIns="166375" wrap="square" tIns="166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Gill Sans"/>
                <a:buNone/>
              </a:pPr>
              <a:r>
                <a:rPr b="1" lang="en-US" sz="25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Supervised Learning</a:t>
              </a:r>
              <a:r>
                <a:rPr lang="en-US" sz="25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: Learning by labeled example</a:t>
              </a: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4913231" y="3361"/>
              <a:ext cx="1968345" cy="1572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8"/>
            <p:cNvSpPr txBox="1"/>
            <p:nvPr/>
          </p:nvSpPr>
          <p:spPr>
            <a:xfrm>
              <a:off x="4913231" y="3361"/>
              <a:ext cx="1968345" cy="1572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6375" lIns="166375" spcFirstLastPara="1" rIns="166375" wrap="square" tIns="166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ill Sans"/>
                <a:buNone/>
              </a:pP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E.g. An email spam detector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ill Sans"/>
                <a:buNone/>
              </a:pP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We have (</a:t>
              </a:r>
              <a:r>
                <a:rPr b="1"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input</a:t>
              </a: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, </a:t>
              </a:r>
              <a:r>
                <a:rPr b="1"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correct output</a:t>
              </a: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), and we can predict (</a:t>
              </a:r>
              <a:r>
                <a:rPr b="1"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new input</a:t>
              </a: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, </a:t>
              </a:r>
              <a:r>
                <a:rPr b="1"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predicted output</a:t>
              </a: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)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ill Sans"/>
                <a:buNone/>
              </a:pP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Amazingly effective if you have lots of data</a:t>
              </a: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0" y="1968430"/>
              <a:ext cx="6883352" cy="1572054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475546" y="2322142"/>
              <a:ext cx="864630" cy="86463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1815723" y="1968430"/>
              <a:ext cx="3097508" cy="1572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8"/>
            <p:cNvSpPr txBox="1"/>
            <p:nvPr/>
          </p:nvSpPr>
          <p:spPr>
            <a:xfrm>
              <a:off x="1815723" y="1968430"/>
              <a:ext cx="3097508" cy="1572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6375" lIns="166375" spcFirstLastPara="1" rIns="166375" wrap="square" tIns="166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Gill Sans"/>
                <a:buNone/>
              </a:pPr>
              <a:r>
                <a:rPr b="1" lang="en-US" sz="25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Unsupervised Learning</a:t>
              </a:r>
              <a:r>
                <a:rPr lang="en-US" sz="25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: Discovering Patterns</a:t>
              </a: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4913231" y="1968430"/>
              <a:ext cx="1968345" cy="1572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8"/>
            <p:cNvSpPr txBox="1"/>
            <p:nvPr/>
          </p:nvSpPr>
          <p:spPr>
            <a:xfrm>
              <a:off x="4913231" y="1968430"/>
              <a:ext cx="1968345" cy="1572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6375" lIns="166375" spcFirstLastPara="1" rIns="166375" wrap="square" tIns="166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ill Sans"/>
                <a:buNone/>
              </a:pP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E.g. Data clustering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ill Sans"/>
                <a:buNone/>
              </a:pP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Instead of (</a:t>
              </a:r>
              <a:r>
                <a:rPr b="1"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input</a:t>
              </a: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, </a:t>
              </a:r>
              <a:r>
                <a:rPr b="1"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correct output</a:t>
              </a: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), we get (</a:t>
              </a:r>
              <a:r>
                <a:rPr b="1"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input, ?</a:t>
              </a: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)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ill Sans"/>
                <a:buNone/>
              </a:pP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Difficult in practices but useful if we lack labeled data</a:t>
              </a: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0" y="3933498"/>
              <a:ext cx="6883352" cy="1572054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475546" y="4287210"/>
              <a:ext cx="864630" cy="86463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1815723" y="3933498"/>
              <a:ext cx="3097508" cy="1572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8"/>
            <p:cNvSpPr txBox="1"/>
            <p:nvPr/>
          </p:nvSpPr>
          <p:spPr>
            <a:xfrm>
              <a:off x="1815723" y="3933498"/>
              <a:ext cx="3097508" cy="1572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6375" lIns="166375" spcFirstLastPara="1" rIns="166375" wrap="square" tIns="166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Gill Sans"/>
                <a:buNone/>
              </a:pPr>
              <a:r>
                <a:rPr b="1" lang="en-US" sz="25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Reinforcement Learning</a:t>
              </a:r>
              <a:r>
                <a:rPr lang="en-US" sz="25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: Feedback &amp; Error</a:t>
              </a: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4913231" y="3933498"/>
              <a:ext cx="1968345" cy="1572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8"/>
            <p:cNvSpPr txBox="1"/>
            <p:nvPr/>
          </p:nvSpPr>
          <p:spPr>
            <a:xfrm>
              <a:off x="4913231" y="3933498"/>
              <a:ext cx="1968345" cy="1572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6375" lIns="166375" spcFirstLastPara="1" rIns="166375" wrap="square" tIns="166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ill Sans"/>
                <a:buNone/>
              </a:pP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E.g. Learning to play chess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ill Sans"/>
                <a:buNone/>
              </a:pP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Instead of (</a:t>
              </a:r>
              <a:r>
                <a:rPr b="1"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input</a:t>
              </a: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, </a:t>
              </a:r>
              <a:r>
                <a:rPr b="1"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correct output</a:t>
              </a: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), we get (</a:t>
              </a:r>
              <a:r>
                <a:rPr b="1"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input</a:t>
              </a: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, </a:t>
              </a:r>
              <a:r>
                <a:rPr b="1"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only some output</a:t>
              </a: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, </a:t>
              </a:r>
              <a:r>
                <a:rPr b="1"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grade of this output</a:t>
              </a: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)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ill Sans"/>
                <a:buNone/>
              </a:pPr>
              <a:r>
                <a:rPr lang="en-US" sz="11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Works well in some domains, becoming more important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3" name="Google Shape;253;p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42746A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2746A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4" name="Google Shape;254;p9"/>
          <p:cNvSpPr/>
          <p:nvPr/>
        </p:nvSpPr>
        <p:spPr>
          <a:xfrm>
            <a:off x="5291297" y="19664"/>
            <a:ext cx="6905281" cy="6818671"/>
          </a:xfrm>
          <a:custGeom>
            <a:rect b="b" l="l" r="r" t="t"/>
            <a:pathLst>
              <a:path extrusionOk="0" h="6861545" w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rgbClr val="F7F7F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5" name="Google Shape;255;p9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rotWithShape="1">
            <a:blip r:embed="rId3">
              <a:alphaModFix amt="6000"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6" name="Google Shape;256;p9"/>
          <p:cNvSpPr txBox="1"/>
          <p:nvPr>
            <p:ph type="title"/>
          </p:nvPr>
        </p:nvSpPr>
        <p:spPr>
          <a:xfrm>
            <a:off x="457200" y="758952"/>
            <a:ext cx="450355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</a:pPr>
            <a:r>
              <a:rPr lang="en-US"/>
              <a:t>The Landscape</a:t>
            </a:r>
            <a:endParaRPr/>
          </a:p>
        </p:txBody>
      </p:sp>
      <p:sp>
        <p:nvSpPr>
          <p:cNvPr id="257" name="Google Shape;257;p9"/>
          <p:cNvSpPr txBox="1"/>
          <p:nvPr>
            <p:ph idx="1" type="body"/>
          </p:nvPr>
        </p:nvSpPr>
        <p:spPr>
          <a:xfrm>
            <a:off x="457200" y="2286000"/>
            <a:ext cx="4503557" cy="38044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Theory is Required to Guide Engineering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Model = Hypothesis Set + Algorithm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Methods = How to make it works well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Paradigms = The way we see ML problems 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descr="ML01.png" id="258" name="Google Shape;25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4476" y="401845"/>
            <a:ext cx="4046416" cy="28931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259" name="Google Shape;25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05523" y="3429000"/>
            <a:ext cx="5029277" cy="2552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VTI">
  <a:themeElements>
    <a:clrScheme name="AnalogousFromRegularSeedLeftStep">
      <a:dk1>
        <a:srgbClr val="000000"/>
      </a:dk1>
      <a:lt1>
        <a:srgbClr val="FFFFFF"/>
      </a:lt1>
      <a:dk2>
        <a:srgbClr val="1B302B"/>
      </a:dk2>
      <a:lt2>
        <a:srgbClr val="F3F1F0"/>
      </a:lt2>
      <a:accent1>
        <a:srgbClr val="48ACC3"/>
      </a:accent1>
      <a:accent2>
        <a:srgbClr val="37B598"/>
      </a:accent2>
      <a:accent3>
        <a:srgbClr val="43B66C"/>
      </a:accent3>
      <a:accent4>
        <a:srgbClr val="3FB537"/>
      </a:accent4>
      <a:accent5>
        <a:srgbClr val="76AF40"/>
      </a:accent5>
      <a:accent6>
        <a:srgbClr val="9DA933"/>
      </a:accent6>
      <a:hlink>
        <a:srgbClr val="C05942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2021-09-20T13:21:22Z</dcterms:created>
  <dc:creator>Risman Adnan</dc:creator>
</cp:coreProperties>
</file>